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372" r:id="rId5"/>
    <p:sldId id="373" r:id="rId6"/>
    <p:sldId id="377" r:id="rId7"/>
    <p:sldId id="376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45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27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603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4081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3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3195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6161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083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778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112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928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840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164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673E-9659-43CF-9411-8BD5AD4D9785}" type="datetimeFigureOut">
              <a:rPr lang="es-PE" smtClean="0"/>
              <a:t>10/01/2022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71EE4-889F-4900-B09B-4D48B3F57EB6}" type="slidenum">
              <a:rPr lang="es-PE" smtClean="0"/>
              <a:t>‹Nº›</a:t>
            </a:fld>
            <a:endParaRPr lang="es-PE"/>
          </a:p>
        </p:txBody>
      </p:sp>
      <p:graphicFrame>
        <p:nvGraphicFramePr>
          <p:cNvPr id="7" name="Objeto 6" hidden="1">
            <a:extLst>
              <a:ext uri="{FF2B5EF4-FFF2-40B4-BE49-F238E27FC236}">
                <a16:creationId xmlns:a16="http://schemas.microsoft.com/office/drawing/2014/main" id="{7AE3352C-2265-434C-A87B-639F588B7E4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351076556"/>
              </p:ext>
            </p:extLst>
          </p:nvPr>
        </p:nvGraphicFramePr>
        <p:xfrm>
          <a:off x="1191" y="1588"/>
          <a:ext cx="1191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iapositiva de think-cell" r:id="rId16" imgW="395" imgH="394" progId="TCLayout.ActiveDocument.1">
                  <p:embed/>
                </p:oleObj>
              </mc:Choice>
              <mc:Fallback>
                <p:oleObj name="Diapositiva de think-cell" r:id="rId16" imgW="395" imgH="394" progId="TCLayout.ActiveDocument.1">
                  <p:embed/>
                  <p:pic>
                    <p:nvPicPr>
                      <p:cNvPr id="8" name="Objeto 7" hidden="1">
                        <a:extLst>
                          <a:ext uri="{FF2B5EF4-FFF2-40B4-BE49-F238E27FC236}">
                            <a16:creationId xmlns:a16="http://schemas.microsoft.com/office/drawing/2014/main" id="{254C18D4-FC74-48B8-9EC1-165110F2C7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191" y="1588"/>
                        <a:ext cx="1191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195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6.wmf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 hidden="1">
            <a:extLst>
              <a:ext uri="{FF2B5EF4-FFF2-40B4-BE49-F238E27FC236}">
                <a16:creationId xmlns:a16="http://schemas.microsoft.com/office/drawing/2014/main" id="{A3C9A0EC-848E-41AB-9900-03DD83A4862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7339544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iapositiva de think-cell" r:id="rId4" imgW="395" imgH="394" progId="TCLayout.ActiveDocument.1">
                  <p:embed/>
                </p:oleObj>
              </mc:Choice>
              <mc:Fallback>
                <p:oleObj name="Diapositiva de think-cell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E65D2FB3-132C-4BCD-9A9E-5CE9F6E5EB28}"/>
              </a:ext>
            </a:extLst>
          </p:cNvPr>
          <p:cNvSpPr txBox="1">
            <a:spLocks noChangeArrowheads="1"/>
          </p:cNvSpPr>
          <p:nvPr/>
        </p:nvSpPr>
        <p:spPr>
          <a:xfrm>
            <a:off x="5057778" y="1905003"/>
            <a:ext cx="3749675" cy="23717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altLang="es-PE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Tu SOAT Rimac</a:t>
            </a:r>
          </a:p>
          <a:p>
            <a:pPr algn="ctr">
              <a:defRPr/>
            </a:pPr>
            <a:r>
              <a:rPr lang="es-ES_tradnl" altLang="es-PE" sz="3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tiene más beneficios de los que te imaginas!</a:t>
            </a:r>
            <a:endParaRPr lang="es-ES_tradnl" altLang="es-PE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2531" name="Imagen 5">
            <a:extLst>
              <a:ext uri="{FF2B5EF4-FFF2-40B4-BE49-F238E27FC236}">
                <a16:creationId xmlns:a16="http://schemas.microsoft.com/office/drawing/2014/main" id="{5B20CE9C-DFBD-41CF-B621-1E2AF0A409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971551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id="{1F552E92-72E3-4E4E-B832-8C314094125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351413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iapositiva de think-cell" r:id="rId4" imgW="395" imgH="394" progId="TCLayout.ActiveDocument.1">
                  <p:embed/>
                </p:oleObj>
              </mc:Choice>
              <mc:Fallback>
                <p:oleObj name="Diapositiva de think-cell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E5D9C9D9-BBFD-4CDE-8670-9A464FBA5FDB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304800"/>
            <a:ext cx="5678488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s-ES_tradnl" altLang="es-PE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Descuento en gasolina en grifos Repsol</a:t>
            </a:r>
            <a:endParaRPr lang="es-ES_tradnl" altLang="es-PE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3556" name="Imagen 5">
            <a:extLst>
              <a:ext uri="{FF2B5EF4-FFF2-40B4-BE49-F238E27FC236}">
                <a16:creationId xmlns:a16="http://schemas.microsoft.com/office/drawing/2014/main" id="{F2E48E56-D73F-4DFC-85B5-AD1EC28086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9" y="4576766"/>
            <a:ext cx="491331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AB6384CC-62C1-4035-9F32-D609E4002FB1}"/>
              </a:ext>
            </a:extLst>
          </p:cNvPr>
          <p:cNvSpPr/>
          <p:nvPr/>
        </p:nvSpPr>
        <p:spPr>
          <a:xfrm>
            <a:off x="6807202" y="5883275"/>
            <a:ext cx="2154239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09EDA12-F864-4737-8DC6-18E81455C093}"/>
              </a:ext>
            </a:extLst>
          </p:cNvPr>
          <p:cNvSpPr/>
          <p:nvPr/>
        </p:nvSpPr>
        <p:spPr>
          <a:xfrm>
            <a:off x="304802" y="854077"/>
            <a:ext cx="8656639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El beneficio sólo aplica para clientes de SOAT DIGITAL.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El uso del medio de identificación (tarjeta o código QR) es personal.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Presentar el medio de identificación previo al abastecimiento.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El combustible será despachado directamente al automóvil con la placa registrada en el medio de identificación.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La forma de pago será en efectivo o cualquier medio de pago aceptado en las estaciones de servicio.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Solo se podrá emitir boleta de venta y no factura, recuerde presentar el medio de identificación, antes de iniciar su consumo.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El beneficio se utilizará para vehículos de uso particular y persona natural.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Los descuentos (soles/galón) se aplican sobre el precio de venta al público, válido para los siguientes productos.</a:t>
            </a:r>
          </a:p>
          <a:p>
            <a:pPr>
              <a:defRPr/>
            </a:pPr>
            <a:endParaRPr lang="es-PE" sz="2000" dirty="0"/>
          </a:p>
          <a:p>
            <a:pPr>
              <a:defRPr/>
            </a:pPr>
            <a:endParaRPr lang="es-PE" sz="2000" dirty="0"/>
          </a:p>
          <a:p>
            <a:pPr>
              <a:defRPr/>
            </a:pPr>
            <a:endParaRPr lang="es-PE" sz="2000" dirty="0"/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Los descuentos están sujetos a variación según la campaña vigente.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La lista de Estaciones de Servicio está sujeta a variación.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En caso el cliente cuente con ambos seguros (vehicular y Soat) se mostrará el QR con el mayor descuento.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A86E2BD0-0CF7-4400-BAD6-0A1883DD8B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429582"/>
              </p:ext>
            </p:extLst>
          </p:nvPr>
        </p:nvGraphicFramePr>
        <p:xfrm>
          <a:off x="8424184" y="5423194"/>
          <a:ext cx="647703" cy="13709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Acrobat Document" showAsIcon="1" r:id="rId7" imgW="380880" imgH="806400" progId="AcroExch.Document.11">
                  <p:embed/>
                </p:oleObj>
              </mc:Choice>
              <mc:Fallback>
                <p:oleObj name="Acrobat Document" showAsIcon="1" r:id="rId7" imgW="380880" imgH="806400" progId="AcroExch.Document.11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A86E2BD0-0CF7-4400-BAD6-0A1883DD8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424184" y="5423194"/>
                        <a:ext cx="647703" cy="13709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Google Shape;967;p63">
            <a:extLst>
              <a:ext uri="{FF2B5EF4-FFF2-40B4-BE49-F238E27FC236}">
                <a16:creationId xmlns:a16="http://schemas.microsoft.com/office/drawing/2014/main" id="{CB306BC3-1047-4533-AB74-26405EB37CF8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 l="35994" t="38878" r="50810" b="44274"/>
          <a:stretch/>
        </p:blipFill>
        <p:spPr>
          <a:xfrm>
            <a:off x="7178439" y="-342900"/>
            <a:ext cx="2651597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>
            <a:extLst>
              <a:ext uri="{FF2B5EF4-FFF2-40B4-BE49-F238E27FC236}">
                <a16:creationId xmlns:a16="http://schemas.microsoft.com/office/drawing/2014/main" id="{1F552E92-72E3-4E4E-B832-8C314094125A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Diapositiva de think-cell" r:id="rId4" imgW="395" imgH="394" progId="TCLayout.ActiveDocument.1">
                  <p:embed/>
                </p:oleObj>
              </mc:Choice>
              <mc:Fallback>
                <p:oleObj name="Diapositiva de think-cell" r:id="rId4" imgW="395" imgH="394" progId="TCLayout.ActiveDocument.1">
                  <p:embed/>
                  <p:pic>
                    <p:nvPicPr>
                      <p:cNvPr id="6" name="Objeto 5" hidden="1">
                        <a:extLst>
                          <a:ext uri="{FF2B5EF4-FFF2-40B4-BE49-F238E27FC236}">
                            <a16:creationId xmlns:a16="http://schemas.microsoft.com/office/drawing/2014/main" id="{1F552E92-72E3-4E4E-B832-8C31409412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E5D9C9D9-BBFD-4CDE-8670-9A464FBA5FDB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304800"/>
            <a:ext cx="5678488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s-ES_tradnl" altLang="es-PE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Descuento en Asistencias Viales</a:t>
            </a:r>
            <a:endParaRPr lang="es-ES_tradnl" altLang="es-PE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B6384CC-62C1-4035-9F32-D609E4002FB1}"/>
              </a:ext>
            </a:extLst>
          </p:cNvPr>
          <p:cNvSpPr/>
          <p:nvPr/>
        </p:nvSpPr>
        <p:spPr>
          <a:xfrm>
            <a:off x="6807202" y="5883275"/>
            <a:ext cx="2154239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C09EDA12-F864-4737-8DC6-18E81455C093}"/>
              </a:ext>
            </a:extLst>
          </p:cNvPr>
          <p:cNvSpPr/>
          <p:nvPr/>
        </p:nvSpPr>
        <p:spPr>
          <a:xfrm>
            <a:off x="304802" y="1550763"/>
            <a:ext cx="8656639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Los clientes de SOAT RIMAC tendrán hasta 20% de descuento en Asistencias viales y Envíos de Grúas a nivel nacional.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Las asistencias viales incluyen</a:t>
            </a:r>
            <a:r>
              <a:rPr lang="es-PE" sz="2000"/>
              <a:t>:  cambio </a:t>
            </a:r>
            <a:r>
              <a:rPr lang="es-PE" sz="2000" dirty="0"/>
              <a:t>de llanta, suministro de combustible, paso de corriente y apertura de puerta de vehículo.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El beneficio aplica para clientes de SOAT Persona Natural y Jurídica.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Aplica sólo para autos, camionetas </a:t>
            </a:r>
            <a:r>
              <a:rPr lang="es-PE" sz="2000" dirty="0" err="1"/>
              <a:t>station</a:t>
            </a:r>
            <a:r>
              <a:rPr lang="es-PE" sz="2000" dirty="0"/>
              <a:t> </a:t>
            </a:r>
            <a:r>
              <a:rPr lang="es-PE" sz="2000" dirty="0" err="1"/>
              <a:t>wagon</a:t>
            </a:r>
            <a:r>
              <a:rPr lang="es-PE" sz="2000" dirty="0"/>
              <a:t> y camionetas SUV de uso Particular. Siendo excluidos Autobuses, camiones o vehículos de carga. 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El cliente puede utilizar el descuento todas las veces que desee mientras que la campaña esté vigente.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Beneficio inicia el 1° de septiembre de 2021</a:t>
            </a:r>
          </a:p>
          <a:p>
            <a:pPr marL="342891" indent="-342891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El pago se realiza en efectivo directamente al proveedor. En caso se requiera factura deberá cargarse el 18% y debe ser informado con anticipación.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PE" sz="2000" dirty="0"/>
              <a:t>Los clientes pueden comunicar al número directo: 613-6373</a:t>
            </a:r>
          </a:p>
        </p:txBody>
      </p:sp>
      <p:pic>
        <p:nvPicPr>
          <p:cNvPr id="9" name="Google Shape;970;p63">
            <a:extLst>
              <a:ext uri="{FF2B5EF4-FFF2-40B4-BE49-F238E27FC236}">
                <a16:creationId xmlns:a16="http://schemas.microsoft.com/office/drawing/2014/main" id="{C4BB8343-DA58-460D-8F9F-F14169AB7E9D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l="46934" t="22238" r="42419" b="60915"/>
          <a:stretch/>
        </p:blipFill>
        <p:spPr>
          <a:xfrm>
            <a:off x="7004538" y="-157842"/>
            <a:ext cx="2139462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192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 hidden="1">
            <a:extLst>
              <a:ext uri="{FF2B5EF4-FFF2-40B4-BE49-F238E27FC236}">
                <a16:creationId xmlns:a16="http://schemas.microsoft.com/office/drawing/2014/main" id="{79A2ECD1-C0A7-415E-9A65-EDFC7418F65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6047593"/>
              </p:ext>
            </p:extLst>
          </p:nvPr>
        </p:nvGraphicFramePr>
        <p:xfrm>
          <a:off x="-1522412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Diapositiva de think-cell" r:id="rId4" imgW="395" imgH="394" progId="TCLayout.ActiveDocument.1">
                  <p:embed/>
                </p:oleObj>
              </mc:Choice>
              <mc:Fallback>
                <p:oleObj name="Diapositiva de think-cell" r:id="rId4" imgW="395" imgH="39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522412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5 Marcador de contenido">
            <a:extLst>
              <a:ext uri="{FF2B5EF4-FFF2-40B4-BE49-F238E27FC236}">
                <a16:creationId xmlns:a16="http://schemas.microsoft.com/office/drawing/2014/main" id="{EADF9DA1-FBBF-4EB0-8387-B3046B537587}"/>
              </a:ext>
            </a:extLst>
          </p:cNvPr>
          <p:cNvSpPr txBox="1">
            <a:spLocks/>
          </p:cNvSpPr>
          <p:nvPr/>
        </p:nvSpPr>
        <p:spPr>
          <a:xfrm>
            <a:off x="304800" y="1568677"/>
            <a:ext cx="8229600" cy="4710112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  <a:defRPr/>
            </a:pPr>
            <a:r>
              <a:rPr lang="es-PE" sz="2000" dirty="0"/>
              <a:t>Beneficiario: Vehículo asegurado con SOAT o póliza vehicular al momento de solicitar el servicio.</a:t>
            </a:r>
          </a:p>
          <a:p>
            <a:pPr algn="just">
              <a:buFontTx/>
              <a:buChar char="-"/>
              <a:defRPr/>
            </a:pPr>
            <a:r>
              <a:rPr lang="es-PE" sz="2000" dirty="0"/>
              <a:t>Aplica para Personas Naturales y Jurídicas en Lima Metropolitana, Callao, Trujillo y Arequipa. </a:t>
            </a:r>
          </a:p>
          <a:p>
            <a:pPr algn="just">
              <a:buFontTx/>
              <a:buChar char="-"/>
              <a:defRPr/>
            </a:pPr>
            <a:r>
              <a:rPr lang="es-PE" sz="2000" dirty="0"/>
              <a:t>Los clientes de SOAT y Vehicular RIMAC tendrán el 20% de descuento en la compra de su batería.</a:t>
            </a:r>
          </a:p>
          <a:p>
            <a:pPr algn="just">
              <a:buFontTx/>
              <a:buChar char="-"/>
              <a:defRPr/>
            </a:pPr>
            <a:r>
              <a:rPr lang="es-PE" sz="2000" dirty="0"/>
              <a:t>El descuento aplica sobre el precio regular (precio de lista) que indique ETNA</a:t>
            </a:r>
          </a:p>
          <a:p>
            <a:pPr algn="just">
              <a:buFontTx/>
              <a:buChar char="-"/>
              <a:defRPr/>
            </a:pPr>
            <a:r>
              <a:rPr lang="es-PE" sz="2000" dirty="0"/>
              <a:t>Para acceder al descuento, el cliente deberá mencionar el código Genérico “RIMACETNA” o mostrar una comunicación de RIMAC mencionado el beneficio, o presentar la Póliza física o digital de RIMAC, requisitos que serán informados por ETNA en la llamada de coordinación.</a:t>
            </a:r>
          </a:p>
          <a:p>
            <a:pPr algn="just">
              <a:buFontTx/>
              <a:buChar char="-"/>
              <a:defRPr/>
            </a:pPr>
            <a:endParaRPr lang="es-PE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A6E1C7-C558-4308-918E-740BF432FFE2}"/>
              </a:ext>
            </a:extLst>
          </p:cNvPr>
          <p:cNvSpPr txBox="1">
            <a:spLocks noChangeArrowheads="1"/>
          </p:cNvSpPr>
          <p:nvPr/>
        </p:nvSpPr>
        <p:spPr>
          <a:xfrm>
            <a:off x="304802" y="522514"/>
            <a:ext cx="6797675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es-ES_tradnl" altLang="es-PE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Descuento en Baterías ETNA</a:t>
            </a:r>
            <a:endParaRPr lang="es-ES_tradnl" altLang="es-PE" sz="2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6BD4BC44-FD8F-459F-BD99-1B8C640F0B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376865"/>
              </p:ext>
            </p:extLst>
          </p:nvPr>
        </p:nvGraphicFramePr>
        <p:xfrm>
          <a:off x="7620000" y="5865360"/>
          <a:ext cx="914400" cy="806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Acrobat Document" showAsIcon="1" r:id="rId6" imgW="914400" imgH="806400" progId="AcroExch.Document.11">
                  <p:embed/>
                </p:oleObj>
              </mc:Choice>
              <mc:Fallback>
                <p:oleObj name="Acrobat Document" showAsIcon="1" r:id="rId6" imgW="914400" imgH="806400" progId="AcroExch.Document.11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6BD4BC44-FD8F-459F-BD99-1B8C640F0B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00" y="5865360"/>
                        <a:ext cx="914400" cy="806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Google Shape;968;p63">
            <a:extLst>
              <a:ext uri="{FF2B5EF4-FFF2-40B4-BE49-F238E27FC236}">
                <a16:creationId xmlns:a16="http://schemas.microsoft.com/office/drawing/2014/main" id="{11E7EBCF-BF04-4730-ABF0-32FDA1F4FEBB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 l="35993" t="76148" r="52329" b="7004"/>
          <a:stretch/>
        </p:blipFill>
        <p:spPr>
          <a:xfrm>
            <a:off x="6914687" y="-161246"/>
            <a:ext cx="2346797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32308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4C730B565A3D44F9AFCC3B155AF0914" ma:contentTypeVersion="13" ma:contentTypeDescription="Crear nuevo documento." ma:contentTypeScope="" ma:versionID="cc3068abd701e0f955ffe44c5e1b4ed2">
  <xsd:schema xmlns:xsd="http://www.w3.org/2001/XMLSchema" xmlns:xs="http://www.w3.org/2001/XMLSchema" xmlns:p="http://schemas.microsoft.com/office/2006/metadata/properties" xmlns:ns1="http://schemas.microsoft.com/sharepoint/v3" xmlns:ns2="4b4a5a9c-a409-4587-abde-a8dd8afca160" xmlns:ns3="ee2f84f3-151f-4246-baaa-52d7b7ad0a6e" targetNamespace="http://schemas.microsoft.com/office/2006/metadata/properties" ma:root="true" ma:fieldsID="44a542606e17ae060a55708901fedc16" ns1:_="" ns2:_="" ns3:_="">
    <xsd:import namespace="http://schemas.microsoft.com/sharepoint/v3"/>
    <xsd:import namespace="4b4a5a9c-a409-4587-abde-a8dd8afca160"/>
    <xsd:import namespace="ee2f84f3-151f-4246-baaa-52d7b7ad0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5a9c-a409-4587-abde-a8dd8afca1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2f84f3-151f-4246-baaa-52d7b7ad0a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B7B397-56BE-4AD7-8707-2025A3D17C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b4a5a9c-a409-4587-abde-a8dd8afca160"/>
    <ds:schemaRef ds:uri="ee2f84f3-151f-4246-baaa-52d7b7ad0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35CDD2-8255-4B24-A7F4-5B5B9AB412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A51C72-4801-4C09-89F5-D3D2BE5066D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459</Words>
  <Application>Microsoft Office PowerPoint</Application>
  <PresentationFormat>Presentación en pantalla (4:3)</PresentationFormat>
  <Paragraphs>32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Diapositiva de think-cell</vt:lpstr>
      <vt:lpstr>Acrobat Document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Stephany Uribe Rojas</dc:creator>
  <cp:lastModifiedBy>Belen Delgado Vassallo</cp:lastModifiedBy>
  <cp:revision>15</cp:revision>
  <dcterms:created xsi:type="dcterms:W3CDTF">2021-05-14T20:47:57Z</dcterms:created>
  <dcterms:modified xsi:type="dcterms:W3CDTF">2022-01-10T23:09:53Z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0x01010044C730B565A3D44F9AFCC3B155AF0914</vt:lpwstr>
  </property>
</Properties>
</file>